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3" r:id="rId3"/>
    <p:sldId id="291" r:id="rId4"/>
    <p:sldId id="275" r:id="rId5"/>
    <p:sldId id="276" r:id="rId6"/>
    <p:sldId id="277" r:id="rId7"/>
    <p:sldId id="278" r:id="rId8"/>
    <p:sldId id="290" r:id="rId9"/>
    <p:sldId id="292" r:id="rId10"/>
    <p:sldId id="257" r:id="rId11"/>
    <p:sldId id="293" r:id="rId12"/>
    <p:sldId id="272" r:id="rId13"/>
    <p:sldId id="258" r:id="rId14"/>
    <p:sldId id="271" r:id="rId15"/>
    <p:sldId id="259" r:id="rId16"/>
    <p:sldId id="260" r:id="rId17"/>
    <p:sldId id="261" r:id="rId18"/>
    <p:sldId id="262" r:id="rId19"/>
    <p:sldId id="279" r:id="rId20"/>
    <p:sldId id="268" r:id="rId21"/>
    <p:sldId id="300" r:id="rId22"/>
    <p:sldId id="280" r:id="rId23"/>
    <p:sldId id="281" r:id="rId24"/>
    <p:sldId id="283" r:id="rId25"/>
    <p:sldId id="284" r:id="rId26"/>
    <p:sldId id="269" r:id="rId27"/>
    <p:sldId id="282" r:id="rId28"/>
    <p:sldId id="285" r:id="rId29"/>
    <p:sldId id="286" r:id="rId30"/>
    <p:sldId id="287" r:id="rId31"/>
    <p:sldId id="288" r:id="rId32"/>
    <p:sldId id="289" r:id="rId33"/>
    <p:sldId id="294" r:id="rId34"/>
    <p:sldId id="297" r:id="rId35"/>
    <p:sldId id="299" r:id="rId36"/>
    <p:sldId id="298" r:id="rId37"/>
    <p:sldId id="295" r:id="rId38"/>
    <p:sldId id="296" r:id="rId3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&#3585;.&#3614;.&#3619;.%202563\&#3612;&#3621;&#3619;&#3632;&#3604;&#3633;&#3610;&#3617;&#3627;&#3634;&#3623;&#3636;&#3607;&#3618;&#3634;&#3621;&#3633;&#3618;%202563\&#3619;&#3629;&#3610;%2012%20&#3648;&#3604;&#3639;&#3629;&#3609;\&#3649;&#3610;&#3610;&#3648;&#3585;&#3655;&#3610;&#3618;&#3640;&#3607;&#3608;&#3624;&#3634;&#3626;&#3605;&#3619;&#3660;&#3607;&#3637;&#3656;%201-2563%20&#3619;&#3629;&#3610;%2012%20&#3648;&#3604;&#3639;&#3629;&#3609;_SSR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&#3585;.&#3614;.&#3619;.%202563\&#3612;&#3621;&#3619;&#3632;&#3604;&#3633;&#3610;&#3617;&#3627;&#3634;&#3623;&#3636;&#3607;&#3618;&#3634;&#3621;&#3633;&#3618;%202563\&#3619;&#3629;&#3610;%2012%20&#3648;&#3604;&#3639;&#3629;&#3609;\&#3649;&#3610;&#3610;&#3648;&#3585;&#3655;&#3610;&#3618;&#3640;&#3607;&#3608;&#3624;&#3634;&#3626;&#3605;&#3619;&#3660;&#3607;&#3637;&#3656;%201-2563%20&#3619;&#3629;&#3610;%2012%20&#3648;&#3604;&#3639;&#3629;&#3609;_SSR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&#3585;.&#3614;.&#3619;.%202563\&#3612;&#3621;&#3619;&#3632;&#3604;&#3633;&#3610;&#3617;&#3627;&#3634;&#3623;&#3636;&#3607;&#3618;&#3634;&#3621;&#3633;&#3618;%202563\&#3619;&#3629;&#3610;%2012%20&#3648;&#3604;&#3639;&#3629;&#3609;\&#3649;&#3610;&#3610;&#3648;&#3585;&#3655;&#3610;&#3618;&#3640;&#3607;&#3608;&#3624;&#3634;&#3626;&#3605;&#3619;&#3660;&#3607;&#3637;&#3656;%201-2563%20&#3619;&#3629;&#3610;%2012%20&#3648;&#3604;&#3639;&#3629;&#3609;_SSR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&#3585;.&#3614;.&#3619;.%202563\&#3612;&#3621;&#3619;&#3632;&#3604;&#3633;&#3610;&#3617;&#3627;&#3634;&#3623;&#3636;&#3607;&#3618;&#3634;&#3621;&#3633;&#3618;%202563\&#3619;&#3629;&#3610;%2012%20&#3648;&#3604;&#3639;&#3629;&#3609;\&#3649;&#3610;&#3610;&#3648;&#3585;&#3655;&#3610;&#3618;&#3640;&#3607;&#3608;&#3624;&#3634;&#3626;&#3605;&#3619;&#3660;&#3607;&#3637;&#3656;%201-2563%20&#3619;&#3629;&#3610;%2012%20&#3648;&#3604;&#3639;&#3629;&#3609;_SSR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spPr>
            <a:solidFill>
              <a:srgbClr val="FF0000"/>
            </a:solidFill>
          </c:spPr>
          <c:explosion val="7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9C-4B06-9BE1-408EED31B59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9C-4B06-9BE1-408EED31B598}"/>
              </c:ext>
            </c:extLst>
          </c:dPt>
          <c:dLbls>
            <c:dLbl>
              <c:idx val="0"/>
              <c:layout>
                <c:manualLayout>
                  <c:x val="9.2616451940611105E-2"/>
                  <c:y val="-3.34232847078053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defRPr>
                    </a:pPr>
                    <a:fld id="{5B772E7D-02B3-4863-BA7E-CD222EE627BB}" type="CATEGORYNAME">
                      <a:rPr lang="th-TH" sz="1800" b="1" smtClean="0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endParaRPr lang="th-TH" sz="1800" b="1" dirty="0">
                      <a:solidFill>
                        <a:srgbClr val="FF0000"/>
                      </a:solidFill>
                    </a:endParaRPr>
                  </a:p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fld id="{07791687-7CFE-4980-968D-B66805A1DE90}" type="VALUE">
                      <a:rPr lang="th-TH" sz="1800" b="1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th-TH" sz="1800" b="1" dirty="0">
                        <a:solidFill>
                          <a:srgbClr val="FF0000"/>
                        </a:solidFill>
                      </a:rPr>
                      <a:t> ตัวชี้วัด </a:t>
                    </a:r>
                    <a:fld id="{9FFB90BD-8875-4C8A-B573-E2DD0E5988D3}" type="PERCENTAGE">
                      <a:rPr lang="th-TH" sz="1800" b="1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[PERCENTAGE]</a:t>
                    </a:fld>
                    <a:endParaRPr lang="th-TH" sz="18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9C-4B06-9BE1-408EED31B598}"/>
                </c:ext>
                <c:ext xmlns:c15="http://schemas.microsoft.com/office/drawing/2012/chart" uri="{CE6537A1-D6FC-4f65-9D91-7224C49458BB}">
                  <c15:layout>
                    <c:manualLayout>
                      <c:w val="0.21432938818950256"/>
                      <c:h val="0.228242311691534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251053492221515E-2"/>
                  <c:y val="0.148653868458883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defRPr>
                    </a:pPr>
                    <a:fld id="{7337F0DC-F44C-40AE-8842-ED41391AAF07}" type="CATEGORYNAME">
                      <a:rPr lang="th-TH" sz="2000" b="1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th-TH" sz="2000" b="1">
                        <a:solidFill>
                          <a:schemeClr val="bg1"/>
                        </a:solidFill>
                      </a:rPr>
                      <a:t>, </a:t>
                    </a:r>
                    <a:br>
                      <a:rPr lang="th-TH" sz="2000" b="1">
                        <a:solidFill>
                          <a:schemeClr val="bg1"/>
                        </a:solidFill>
                      </a:rPr>
                    </a:br>
                    <a:fld id="{070CAF47-6FA5-46AF-B9EC-D15CB832EA31}" type="VALUE">
                      <a:rPr lang="th-TH" sz="2000" b="1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th-TH" sz="2000" b="1">
                        <a:solidFill>
                          <a:schemeClr val="bg1"/>
                        </a:solidFill>
                      </a:rPr>
                      <a:t> ตัวชี้วัด, 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4CE200AB-40A5-475D-8FB4-8EDB36BD65F0}" type="PERCENTAGE">
                      <a:rPr lang="th-TH" sz="2000" b="1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9C-4B06-9BE1-408EED31B59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Niramit AS" panose="02000506000000020004" pitchFamily="2" charset="-34"/>
                    <a:ea typeface="+mn-ea"/>
                    <a:cs typeface="TH Niramit AS" panose="02000506000000020004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ตัวชี้วัดที่ไม่บรรลุ</c:v>
                </c:pt>
                <c:pt idx="1">
                  <c:v>ตัวชี้วัดที่บรรลุ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9C-4B06-9BE1-408EED31B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H Niramit AS" panose="02000506000000020004" pitchFamily="2" charset="-34"/>
          <a:cs typeface="TH Niramit AS" panose="02000506000000020004" pitchFamily="2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สรุป!$B$44</c:f>
              <c:strCache>
                <c:ptCount val="1"/>
                <c:pt idx="0">
                  <c:v>ตัวชี้วัดทั้งหมด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สรุป!$A$45:$A$49</c:f>
              <c:strCache>
                <c:ptCount val="5"/>
                <c:pt idx="0">
                  <c:v>ยุทธศาสตร์ที่ 1</c:v>
                </c:pt>
                <c:pt idx="1">
                  <c:v>ยุทธศาสตร์ที่ 2</c:v>
                </c:pt>
                <c:pt idx="2">
                  <c:v>ยุทธศาสตร์ที่ 3</c:v>
                </c:pt>
                <c:pt idx="3">
                  <c:v>ยุทธศาสตร์ที่ 4</c:v>
                </c:pt>
                <c:pt idx="4">
                  <c:v>รวม</c:v>
                </c:pt>
              </c:strCache>
            </c:strRef>
          </c:cat>
          <c:val>
            <c:numRef>
              <c:f>สรุป!$B$45:$B$49</c:f>
              <c:numCache>
                <c:formatCode>General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8</c:v>
                </c:pt>
                <c:pt idx="3">
                  <c:v>6</c:v>
                </c:pt>
                <c:pt idx="4">
                  <c:v>61</c:v>
                </c:pt>
              </c:numCache>
            </c:numRef>
          </c:val>
        </c:ser>
        <c:ser>
          <c:idx val="1"/>
          <c:order val="1"/>
          <c:tx>
            <c:strRef>
              <c:f>สรุป!$N$44</c:f>
              <c:strCache>
                <c:ptCount val="1"/>
                <c:pt idx="0">
                  <c:v>ตัวชี้วัดที่บรรลุ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สรุป!$A$45:$A$49</c:f>
              <c:strCache>
                <c:ptCount val="5"/>
                <c:pt idx="0">
                  <c:v>ยุทธศาสตร์ที่ 1</c:v>
                </c:pt>
                <c:pt idx="1">
                  <c:v>ยุทธศาสตร์ที่ 2</c:v>
                </c:pt>
                <c:pt idx="2">
                  <c:v>ยุทธศาสตร์ที่ 3</c:v>
                </c:pt>
                <c:pt idx="3">
                  <c:v>ยุทธศาสตร์ที่ 4</c:v>
                </c:pt>
                <c:pt idx="4">
                  <c:v>รวม</c:v>
                </c:pt>
              </c:strCache>
            </c:strRef>
          </c:cat>
          <c:val>
            <c:numRef>
              <c:f>สรุป!$N$45:$N$49</c:f>
              <c:numCache>
                <c:formatCode>_(* #,##0_);_(* \(#,##0\);_(* "-"_);_(@_)</c:formatCode>
                <c:ptCount val="5"/>
                <c:pt idx="0">
                  <c:v>20</c:v>
                </c:pt>
                <c:pt idx="1">
                  <c:v>26</c:v>
                </c:pt>
                <c:pt idx="2">
                  <c:v>8</c:v>
                </c:pt>
                <c:pt idx="3">
                  <c:v>6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สรุป!$P$44</c:f>
              <c:strCache>
                <c:ptCount val="1"/>
                <c:pt idx="0">
                  <c:v>ร้อยละการบรรลุ</c:v>
                </c:pt>
              </c:strCache>
            </c:strRef>
          </c:tx>
          <c:spPr>
            <a:solidFill>
              <a:srgbClr val="F43A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สรุป!$A$45:$A$49</c:f>
              <c:strCache>
                <c:ptCount val="5"/>
                <c:pt idx="0">
                  <c:v>ยุทธศาสตร์ที่ 1</c:v>
                </c:pt>
                <c:pt idx="1">
                  <c:v>ยุทธศาสตร์ที่ 2</c:v>
                </c:pt>
                <c:pt idx="2">
                  <c:v>ยุทธศาสตร์ที่ 3</c:v>
                </c:pt>
                <c:pt idx="3">
                  <c:v>ยุทธศาสตร์ที่ 4</c:v>
                </c:pt>
                <c:pt idx="4">
                  <c:v>รวม</c:v>
                </c:pt>
              </c:strCache>
            </c:strRef>
          </c:cat>
          <c:val>
            <c:numRef>
              <c:f>สรุป!$P$45:$P$49</c:f>
              <c:numCache>
                <c:formatCode>0.00</c:formatCode>
                <c:ptCount val="5"/>
                <c:pt idx="0">
                  <c:v>95.238095238095227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98.360655737704917</c:v>
                </c:pt>
              </c:numCache>
            </c:numRef>
          </c:val>
        </c:ser>
        <c:ser>
          <c:idx val="3"/>
          <c:order val="3"/>
          <c:tx>
            <c:strRef>
              <c:f>สรุป!$Q$44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สรุป!$A$45:$A$49</c:f>
              <c:strCache>
                <c:ptCount val="5"/>
                <c:pt idx="0">
                  <c:v>ยุทธศาสตร์ที่ 1</c:v>
                </c:pt>
                <c:pt idx="1">
                  <c:v>ยุทธศาสตร์ที่ 2</c:v>
                </c:pt>
                <c:pt idx="2">
                  <c:v>ยุทธศาสตร์ที่ 3</c:v>
                </c:pt>
                <c:pt idx="3">
                  <c:v>ยุทธศาสตร์ที่ 4</c:v>
                </c:pt>
                <c:pt idx="4">
                  <c:v>รวม</c:v>
                </c:pt>
              </c:strCache>
            </c:strRef>
          </c:cat>
          <c:val>
            <c:numRef>
              <c:f>สรุป!$Q$45:$Q$49</c:f>
            </c:numRef>
          </c:val>
        </c:ser>
        <c:ser>
          <c:idx val="4"/>
          <c:order val="4"/>
          <c:tx>
            <c:strRef>
              <c:f>สรุป!$R$44</c:f>
              <c:strCache>
                <c:ptCount val="1"/>
                <c:pt idx="0">
                  <c:v>คะแนน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สรุป!$A$45:$A$49</c:f>
              <c:strCache>
                <c:ptCount val="5"/>
                <c:pt idx="0">
                  <c:v>ยุทธศาสตร์ที่ 1</c:v>
                </c:pt>
                <c:pt idx="1">
                  <c:v>ยุทธศาสตร์ที่ 2</c:v>
                </c:pt>
                <c:pt idx="2">
                  <c:v>ยุทธศาสตร์ที่ 3</c:v>
                </c:pt>
                <c:pt idx="3">
                  <c:v>ยุทธศาสตร์ที่ 4</c:v>
                </c:pt>
                <c:pt idx="4">
                  <c:v>รวม</c:v>
                </c:pt>
              </c:strCache>
            </c:strRef>
          </c:cat>
          <c:val>
            <c:numRef>
              <c:f>สรุป!$R$45:$R$49</c:f>
              <c:numCache>
                <c:formatCode>0.0000</c:formatCode>
                <c:ptCount val="5"/>
                <c:pt idx="0">
                  <c:v>4.9952463768115907</c:v>
                </c:pt>
                <c:pt idx="1">
                  <c:v>4.9999999999999956</c:v>
                </c:pt>
                <c:pt idx="2">
                  <c:v>5</c:v>
                </c:pt>
                <c:pt idx="3">
                  <c:v>5.0000000000000009</c:v>
                </c:pt>
                <c:pt idx="4">
                  <c:v>4.9983599999999972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388000"/>
        <c:axId val="297281864"/>
      </c:barChart>
      <c:catAx>
        <c:axId val="2983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1864"/>
        <c:crosses val="autoZero"/>
        <c:auto val="1"/>
        <c:lblAlgn val="ctr"/>
        <c:lblOffset val="100"/>
        <c:noMultiLvlLbl val="0"/>
      </c:catAx>
      <c:valAx>
        <c:axId val="297281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838800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20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8300893738092"/>
          <c:y val="5.2339268969127849E-2"/>
          <c:w val="0.86056901099004346"/>
          <c:h val="0.57776273803567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สรุป!$B$4</c:f>
              <c:strCache>
                <c:ptCount val="1"/>
                <c:pt idx="0">
                  <c:v>ตัวชี้วัดทั้งหมด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สรุป!$A$5:$A$19</c:f>
              <c:strCache>
                <c:ptCount val="15"/>
                <c:pt idx="0">
                  <c:v>ครุฯ</c:v>
                </c:pt>
                <c:pt idx="1">
                  <c:v>วิทยฯ</c:v>
                </c:pt>
                <c:pt idx="2">
                  <c:v>มนุษยฯ</c:v>
                </c:pt>
                <c:pt idx="3">
                  <c:v>การจัดการ</c:v>
                </c:pt>
                <c:pt idx="4">
                  <c:v>เทคโนฯ</c:v>
                </c:pt>
                <c:pt idx="5">
                  <c:v>ศิลปกรรมฯ</c:v>
                </c:pt>
                <c:pt idx="6">
                  <c:v>บัณฑิตฯ</c:v>
                </c:pt>
                <c:pt idx="7">
                  <c:v>นานาชาติ</c:v>
                </c:pt>
                <c:pt idx="8">
                  <c:v>นวัตกรรมฯ</c:v>
                </c:pt>
                <c:pt idx="9">
                  <c:v>พยาบาลฯ</c:v>
                </c:pt>
                <c:pt idx="10">
                  <c:v>สหเวชฯ</c:v>
                </c:pt>
                <c:pt idx="11">
                  <c:v>ภาพยนตร์ฯ</c:v>
                </c:pt>
                <c:pt idx="12">
                  <c:v>โลจิสติกส์ฯ</c:v>
                </c:pt>
                <c:pt idx="13">
                  <c:v>สถาปัตย์ฯ</c:v>
                </c:pt>
                <c:pt idx="14">
                  <c:v>ศูนย์ จ.อุดร</c:v>
                </c:pt>
              </c:strCache>
            </c:strRef>
          </c:cat>
          <c:val>
            <c:numRef>
              <c:f>สรุป!$B$5:$B$19</c:f>
              <c:numCache>
                <c:formatCode>0</c:formatCode>
                <c:ptCount val="15"/>
                <c:pt idx="0">
                  <c:v>43</c:v>
                </c:pt>
                <c:pt idx="1">
                  <c:v>46</c:v>
                </c:pt>
                <c:pt idx="2">
                  <c:v>47</c:v>
                </c:pt>
                <c:pt idx="3">
                  <c:v>44</c:v>
                </c:pt>
                <c:pt idx="4">
                  <c:v>47</c:v>
                </c:pt>
                <c:pt idx="5">
                  <c:v>47</c:v>
                </c:pt>
                <c:pt idx="6">
                  <c:v>44</c:v>
                </c:pt>
                <c:pt idx="7">
                  <c:v>42</c:v>
                </c:pt>
                <c:pt idx="8">
                  <c:v>47</c:v>
                </c:pt>
                <c:pt idx="9">
                  <c:v>39</c:v>
                </c:pt>
                <c:pt idx="10">
                  <c:v>47</c:v>
                </c:pt>
                <c:pt idx="11">
                  <c:v>45</c:v>
                </c:pt>
                <c:pt idx="12">
                  <c:v>46</c:v>
                </c:pt>
                <c:pt idx="13">
                  <c:v>42</c:v>
                </c:pt>
                <c:pt idx="14">
                  <c:v>29</c:v>
                </c:pt>
              </c:numCache>
            </c:numRef>
          </c:val>
        </c:ser>
        <c:ser>
          <c:idx val="1"/>
          <c:order val="1"/>
          <c:tx>
            <c:strRef>
              <c:f>สรุป!$N$4</c:f>
              <c:strCache>
                <c:ptCount val="1"/>
                <c:pt idx="0">
                  <c:v>ตัวชี้วัดที่บรรลุ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สรุป!$A$5:$A$19</c:f>
              <c:strCache>
                <c:ptCount val="15"/>
                <c:pt idx="0">
                  <c:v>ครุฯ</c:v>
                </c:pt>
                <c:pt idx="1">
                  <c:v>วิทยฯ</c:v>
                </c:pt>
                <c:pt idx="2">
                  <c:v>มนุษยฯ</c:v>
                </c:pt>
                <c:pt idx="3">
                  <c:v>การจัดการ</c:v>
                </c:pt>
                <c:pt idx="4">
                  <c:v>เทคโนฯ</c:v>
                </c:pt>
                <c:pt idx="5">
                  <c:v>ศิลปกรรมฯ</c:v>
                </c:pt>
                <c:pt idx="6">
                  <c:v>บัณฑิตฯ</c:v>
                </c:pt>
                <c:pt idx="7">
                  <c:v>นานาชาติ</c:v>
                </c:pt>
                <c:pt idx="8">
                  <c:v>นวัตกรรมฯ</c:v>
                </c:pt>
                <c:pt idx="9">
                  <c:v>พยาบาลฯ</c:v>
                </c:pt>
                <c:pt idx="10">
                  <c:v>สหเวชฯ</c:v>
                </c:pt>
                <c:pt idx="11">
                  <c:v>ภาพยนตร์ฯ</c:v>
                </c:pt>
                <c:pt idx="12">
                  <c:v>โลจิสติกส์ฯ</c:v>
                </c:pt>
                <c:pt idx="13">
                  <c:v>สถาปัตย์ฯ</c:v>
                </c:pt>
                <c:pt idx="14">
                  <c:v>ศูนย์ จ.อุดร</c:v>
                </c:pt>
              </c:strCache>
            </c:strRef>
          </c:cat>
          <c:val>
            <c:numRef>
              <c:f>สรุป!$N$5:$N$19</c:f>
              <c:numCache>
                <c:formatCode>0</c:formatCode>
                <c:ptCount val="15"/>
                <c:pt idx="0">
                  <c:v>41</c:v>
                </c:pt>
                <c:pt idx="1">
                  <c:v>44</c:v>
                </c:pt>
                <c:pt idx="2">
                  <c:v>40</c:v>
                </c:pt>
                <c:pt idx="3">
                  <c:v>42</c:v>
                </c:pt>
                <c:pt idx="4">
                  <c:v>42</c:v>
                </c:pt>
                <c:pt idx="5">
                  <c:v>45</c:v>
                </c:pt>
                <c:pt idx="6">
                  <c:v>41</c:v>
                </c:pt>
                <c:pt idx="7">
                  <c:v>39</c:v>
                </c:pt>
                <c:pt idx="8">
                  <c:v>45</c:v>
                </c:pt>
                <c:pt idx="9">
                  <c:v>34</c:v>
                </c:pt>
                <c:pt idx="10">
                  <c:v>40</c:v>
                </c:pt>
                <c:pt idx="11">
                  <c:v>32</c:v>
                </c:pt>
                <c:pt idx="12">
                  <c:v>40</c:v>
                </c:pt>
                <c:pt idx="13">
                  <c:v>33</c:v>
                </c:pt>
                <c:pt idx="14">
                  <c:v>26</c:v>
                </c:pt>
              </c:numCache>
            </c:numRef>
          </c:val>
        </c:ser>
        <c:ser>
          <c:idx val="2"/>
          <c:order val="2"/>
          <c:tx>
            <c:strRef>
              <c:f>สรุป!$P$4</c:f>
              <c:strCache>
                <c:ptCount val="1"/>
                <c:pt idx="0">
                  <c:v>ร้อยละการบรรลุ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สรุป!$A$5:$A$19</c:f>
              <c:strCache>
                <c:ptCount val="15"/>
                <c:pt idx="0">
                  <c:v>ครุฯ</c:v>
                </c:pt>
                <c:pt idx="1">
                  <c:v>วิทยฯ</c:v>
                </c:pt>
                <c:pt idx="2">
                  <c:v>มนุษยฯ</c:v>
                </c:pt>
                <c:pt idx="3">
                  <c:v>การจัดการ</c:v>
                </c:pt>
                <c:pt idx="4">
                  <c:v>เทคโนฯ</c:v>
                </c:pt>
                <c:pt idx="5">
                  <c:v>ศิลปกรรมฯ</c:v>
                </c:pt>
                <c:pt idx="6">
                  <c:v>บัณฑิตฯ</c:v>
                </c:pt>
                <c:pt idx="7">
                  <c:v>นานาชาติ</c:v>
                </c:pt>
                <c:pt idx="8">
                  <c:v>นวัตกรรมฯ</c:v>
                </c:pt>
                <c:pt idx="9">
                  <c:v>พยาบาลฯ</c:v>
                </c:pt>
                <c:pt idx="10">
                  <c:v>สหเวชฯ</c:v>
                </c:pt>
                <c:pt idx="11">
                  <c:v>ภาพยนตร์ฯ</c:v>
                </c:pt>
                <c:pt idx="12">
                  <c:v>โลจิสติกส์ฯ</c:v>
                </c:pt>
                <c:pt idx="13">
                  <c:v>สถาปัตย์ฯ</c:v>
                </c:pt>
                <c:pt idx="14">
                  <c:v>ศูนย์ จ.อุดร</c:v>
                </c:pt>
              </c:strCache>
            </c:strRef>
          </c:cat>
          <c:val>
            <c:numRef>
              <c:f>สรุป!$P$5:$P$19</c:f>
              <c:numCache>
                <c:formatCode>0.00</c:formatCode>
                <c:ptCount val="15"/>
                <c:pt idx="0">
                  <c:v>95.348837209302332</c:v>
                </c:pt>
                <c:pt idx="1">
                  <c:v>95.652173913043484</c:v>
                </c:pt>
                <c:pt idx="2">
                  <c:v>85.106382978723403</c:v>
                </c:pt>
                <c:pt idx="3">
                  <c:v>95.454545454545453</c:v>
                </c:pt>
                <c:pt idx="4">
                  <c:v>89.361702127659569</c:v>
                </c:pt>
                <c:pt idx="5">
                  <c:v>95.744680851063833</c:v>
                </c:pt>
                <c:pt idx="6">
                  <c:v>93.181818181818173</c:v>
                </c:pt>
                <c:pt idx="7">
                  <c:v>92.857142857142861</c:v>
                </c:pt>
                <c:pt idx="8">
                  <c:v>95.744680851063833</c:v>
                </c:pt>
                <c:pt idx="9">
                  <c:v>87.179487179487182</c:v>
                </c:pt>
                <c:pt idx="10">
                  <c:v>85.106382978723403</c:v>
                </c:pt>
                <c:pt idx="11">
                  <c:v>71.111111111111114</c:v>
                </c:pt>
                <c:pt idx="12">
                  <c:v>86.956521739130437</c:v>
                </c:pt>
                <c:pt idx="13">
                  <c:v>78.571428571428569</c:v>
                </c:pt>
                <c:pt idx="14">
                  <c:v>89.65517241379311</c:v>
                </c:pt>
              </c:numCache>
            </c:numRef>
          </c:val>
        </c:ser>
        <c:ser>
          <c:idx val="3"/>
          <c:order val="3"/>
          <c:tx>
            <c:strRef>
              <c:f>สรุป!$R$4</c:f>
              <c:strCache>
                <c:ptCount val="1"/>
                <c:pt idx="0">
                  <c:v>คะแนน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สรุป!$A$5:$A$19</c:f>
              <c:strCache>
                <c:ptCount val="15"/>
                <c:pt idx="0">
                  <c:v>ครุฯ</c:v>
                </c:pt>
                <c:pt idx="1">
                  <c:v>วิทยฯ</c:v>
                </c:pt>
                <c:pt idx="2">
                  <c:v>มนุษยฯ</c:v>
                </c:pt>
                <c:pt idx="3">
                  <c:v>การจัดการ</c:v>
                </c:pt>
                <c:pt idx="4">
                  <c:v>เทคโนฯ</c:v>
                </c:pt>
                <c:pt idx="5">
                  <c:v>ศิลปกรรมฯ</c:v>
                </c:pt>
                <c:pt idx="6">
                  <c:v>บัณฑิตฯ</c:v>
                </c:pt>
                <c:pt idx="7">
                  <c:v>นานาชาติ</c:v>
                </c:pt>
                <c:pt idx="8">
                  <c:v>นวัตกรรมฯ</c:v>
                </c:pt>
                <c:pt idx="9">
                  <c:v>พยาบาลฯ</c:v>
                </c:pt>
                <c:pt idx="10">
                  <c:v>สหเวชฯ</c:v>
                </c:pt>
                <c:pt idx="11">
                  <c:v>ภาพยนตร์ฯ</c:v>
                </c:pt>
                <c:pt idx="12">
                  <c:v>โลจิสติกส์ฯ</c:v>
                </c:pt>
                <c:pt idx="13">
                  <c:v>สถาปัตย์ฯ</c:v>
                </c:pt>
                <c:pt idx="14">
                  <c:v>ศูนย์ จ.อุดร</c:v>
                </c:pt>
              </c:strCache>
            </c:strRef>
          </c:cat>
          <c:val>
            <c:numRef>
              <c:f>สรุป!$R$5:$R$19</c:f>
              <c:numCache>
                <c:formatCode>0.0000</c:formatCode>
                <c:ptCount val="15"/>
                <c:pt idx="0">
                  <c:v>4.819898534385568</c:v>
                </c:pt>
                <c:pt idx="1">
                  <c:v>4.7686083679833651</c:v>
                </c:pt>
                <c:pt idx="2">
                  <c:v>4.5375861189078828</c:v>
                </c:pt>
                <c:pt idx="3">
                  <c:v>4.8185810443296138</c:v>
                </c:pt>
                <c:pt idx="4">
                  <c:v>4.6894501148252088</c:v>
                </c:pt>
                <c:pt idx="5">
                  <c:v>4.8415951114488331</c:v>
                </c:pt>
                <c:pt idx="6">
                  <c:v>4.8954607977991724</c:v>
                </c:pt>
                <c:pt idx="7">
                  <c:v>4.6110952652595545</c:v>
                </c:pt>
                <c:pt idx="8">
                  <c:v>4.9496574381219682</c:v>
                </c:pt>
                <c:pt idx="9">
                  <c:v>4.4092326887086717</c:v>
                </c:pt>
                <c:pt idx="10">
                  <c:v>4.5016585863740737</c:v>
                </c:pt>
                <c:pt idx="11">
                  <c:v>4.2857029141931999</c:v>
                </c:pt>
                <c:pt idx="12">
                  <c:v>4.6165907305577347</c:v>
                </c:pt>
                <c:pt idx="13">
                  <c:v>4.3124168092793287</c:v>
                </c:pt>
                <c:pt idx="14">
                  <c:v>4.5599045246990464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282256"/>
        <c:axId val="297286176"/>
      </c:barChart>
      <c:catAx>
        <c:axId val="29728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6176"/>
        <c:crosses val="autoZero"/>
        <c:auto val="1"/>
        <c:lblAlgn val="ctr"/>
        <c:lblOffset val="100"/>
        <c:noMultiLvlLbl val="0"/>
      </c:catAx>
      <c:valAx>
        <c:axId val="297286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225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สรุป!$B$20</c:f>
              <c:strCache>
                <c:ptCount val="1"/>
                <c:pt idx="0">
                  <c:v>ตัวชี้วัดทั้งหมด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สรุป!$A$21:$A$27</c:f>
              <c:strCache>
                <c:ptCount val="7"/>
                <c:pt idx="0">
                  <c:v>สนอ.</c:v>
                </c:pt>
                <c:pt idx="1">
                  <c:v>วิทยบริการ</c:v>
                </c:pt>
                <c:pt idx="2">
                  <c:v>สำนักศิลป์</c:v>
                </c:pt>
                <c:pt idx="3">
                  <c:v>วิจัย</c:v>
                </c:pt>
                <c:pt idx="4">
                  <c:v>GE</c:v>
                </c:pt>
                <c:pt idx="5">
                  <c:v>สสสร</c:v>
                </c:pt>
                <c:pt idx="6">
                  <c:v>ตรวจสอบ</c:v>
                </c:pt>
              </c:strCache>
            </c:strRef>
          </c:cat>
          <c:val>
            <c:numRef>
              <c:f>สรุป!$B$21:$B$27</c:f>
              <c:numCache>
                <c:formatCode>0</c:formatCode>
                <c:ptCount val="7"/>
                <c:pt idx="0">
                  <c:v>50</c:v>
                </c:pt>
                <c:pt idx="1">
                  <c:v>18</c:v>
                </c:pt>
                <c:pt idx="2">
                  <c:v>18</c:v>
                </c:pt>
                <c:pt idx="3">
                  <c:v>39</c:v>
                </c:pt>
                <c:pt idx="4">
                  <c:v>15</c:v>
                </c:pt>
                <c:pt idx="5">
                  <c:v>17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สรุป!$N$20</c:f>
              <c:strCache>
                <c:ptCount val="1"/>
                <c:pt idx="0">
                  <c:v>ตัวชี้วัดที่บรรลุ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สรุป!$A$21:$A$27</c:f>
              <c:strCache>
                <c:ptCount val="7"/>
                <c:pt idx="0">
                  <c:v>สนอ.</c:v>
                </c:pt>
                <c:pt idx="1">
                  <c:v>วิทยบริการ</c:v>
                </c:pt>
                <c:pt idx="2">
                  <c:v>สำนักศิลป์</c:v>
                </c:pt>
                <c:pt idx="3">
                  <c:v>วิจัย</c:v>
                </c:pt>
                <c:pt idx="4">
                  <c:v>GE</c:v>
                </c:pt>
                <c:pt idx="5">
                  <c:v>สสสร</c:v>
                </c:pt>
                <c:pt idx="6">
                  <c:v>ตรวจสอบ</c:v>
                </c:pt>
              </c:strCache>
            </c:strRef>
          </c:cat>
          <c:val>
            <c:numRef>
              <c:f>สรุป!$N$21:$N$27</c:f>
              <c:numCache>
                <c:formatCode>0</c:formatCode>
                <c:ptCount val="7"/>
                <c:pt idx="0">
                  <c:v>50</c:v>
                </c:pt>
                <c:pt idx="1">
                  <c:v>18</c:v>
                </c:pt>
                <c:pt idx="2">
                  <c:v>17</c:v>
                </c:pt>
                <c:pt idx="3">
                  <c:v>39</c:v>
                </c:pt>
                <c:pt idx="4">
                  <c:v>14</c:v>
                </c:pt>
                <c:pt idx="5">
                  <c:v>17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สรุป!$P$20</c:f>
              <c:strCache>
                <c:ptCount val="1"/>
                <c:pt idx="0">
                  <c:v>ร้อยละการบรรลุ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สรุป!$A$21:$A$27</c:f>
              <c:strCache>
                <c:ptCount val="7"/>
                <c:pt idx="0">
                  <c:v>สนอ.</c:v>
                </c:pt>
                <c:pt idx="1">
                  <c:v>วิทยบริการ</c:v>
                </c:pt>
                <c:pt idx="2">
                  <c:v>สำนักศิลป์</c:v>
                </c:pt>
                <c:pt idx="3">
                  <c:v>วิจัย</c:v>
                </c:pt>
                <c:pt idx="4">
                  <c:v>GE</c:v>
                </c:pt>
                <c:pt idx="5">
                  <c:v>สสสร</c:v>
                </c:pt>
                <c:pt idx="6">
                  <c:v>ตรวจสอบ</c:v>
                </c:pt>
              </c:strCache>
            </c:strRef>
          </c:cat>
          <c:val>
            <c:numRef>
              <c:f>สรุป!$P$21:$P$27</c:f>
              <c:numCache>
                <c:formatCode>0.00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94.444444444444443</c:v>
                </c:pt>
                <c:pt idx="3">
                  <c:v>100</c:v>
                </c:pt>
                <c:pt idx="4">
                  <c:v>93.333333333333329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ser>
          <c:idx val="3"/>
          <c:order val="3"/>
          <c:tx>
            <c:strRef>
              <c:f>สรุป!$R$20</c:f>
              <c:strCache>
                <c:ptCount val="1"/>
                <c:pt idx="0">
                  <c:v>คะแนน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สรุป!$A$21:$A$27</c:f>
              <c:strCache>
                <c:ptCount val="7"/>
                <c:pt idx="0">
                  <c:v>สนอ.</c:v>
                </c:pt>
                <c:pt idx="1">
                  <c:v>วิทยบริการ</c:v>
                </c:pt>
                <c:pt idx="2">
                  <c:v>สำนักศิลป์</c:v>
                </c:pt>
                <c:pt idx="3">
                  <c:v>วิจัย</c:v>
                </c:pt>
                <c:pt idx="4">
                  <c:v>GE</c:v>
                </c:pt>
                <c:pt idx="5">
                  <c:v>สสสร</c:v>
                </c:pt>
                <c:pt idx="6">
                  <c:v>ตรวจสอบ</c:v>
                </c:pt>
              </c:strCache>
            </c:strRef>
          </c:cat>
          <c:val>
            <c:numRef>
              <c:f>สรุป!$R$21:$R$27</c:f>
              <c:numCache>
                <c:formatCode>0.0000</c:formatCode>
                <c:ptCount val="7"/>
                <c:pt idx="0">
                  <c:v>5.0000000000000009</c:v>
                </c:pt>
                <c:pt idx="1">
                  <c:v>5</c:v>
                </c:pt>
                <c:pt idx="2">
                  <c:v>4.6580027359781129</c:v>
                </c:pt>
                <c:pt idx="3">
                  <c:v>5.0000000000000009</c:v>
                </c:pt>
                <c:pt idx="4">
                  <c:v>4.8468976631748593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285784"/>
        <c:axId val="297286960"/>
      </c:barChart>
      <c:catAx>
        <c:axId val="29728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6960"/>
        <c:crosses val="autoZero"/>
        <c:auto val="1"/>
        <c:lblAlgn val="ctr"/>
        <c:lblOffset val="100"/>
        <c:noMultiLvlLbl val="0"/>
      </c:catAx>
      <c:valAx>
        <c:axId val="297286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578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สรุป!$B$28</c:f>
              <c:strCache>
                <c:ptCount val="1"/>
                <c:pt idx="0">
                  <c:v>ตัวชี้วัดทั้งหมด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สรุป!$A$29:$A$35</c:f>
              <c:strCache>
                <c:ptCount val="6"/>
                <c:pt idx="0">
                  <c:v>ทรัพย์สิน</c:v>
                </c:pt>
                <c:pt idx="1">
                  <c:v>โรงเรียนสาธิต</c:v>
                </c:pt>
                <c:pt idx="2">
                  <c:v>ศูนย์ จ. นครปฐม</c:v>
                </c:pt>
                <c:pt idx="3">
                  <c:v>ศูนย์ จ. สุมทรฯ</c:v>
                </c:pt>
                <c:pt idx="4">
                  <c:v>ศูนย์ จ.ระนอง</c:v>
                </c:pt>
                <c:pt idx="5">
                  <c:v>ศูนย์ ผู้สูงอายุ</c:v>
                </c:pt>
              </c:strCache>
            </c:strRef>
          </c:cat>
          <c:val>
            <c:numRef>
              <c:f>สรุป!$B$29:$B$35</c:f>
              <c:numCache>
                <c:formatCode>0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สรุป!$N$28</c:f>
              <c:strCache>
                <c:ptCount val="1"/>
                <c:pt idx="0">
                  <c:v>ตัวชี้วัดที่บรรลุ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สรุป!$A$29:$A$35</c:f>
              <c:strCache>
                <c:ptCount val="6"/>
                <c:pt idx="0">
                  <c:v>ทรัพย์สิน</c:v>
                </c:pt>
                <c:pt idx="1">
                  <c:v>โรงเรียนสาธิต</c:v>
                </c:pt>
                <c:pt idx="2">
                  <c:v>ศูนย์ จ. นครปฐม</c:v>
                </c:pt>
                <c:pt idx="3">
                  <c:v>ศูนย์ จ. สุมทรฯ</c:v>
                </c:pt>
                <c:pt idx="4">
                  <c:v>ศูนย์ จ.ระนอง</c:v>
                </c:pt>
                <c:pt idx="5">
                  <c:v>ศูนย์ ผู้สูงอายุ</c:v>
                </c:pt>
              </c:strCache>
            </c:strRef>
          </c:cat>
          <c:val>
            <c:numRef>
              <c:f>สรุป!$N$29:$N$35</c:f>
              <c:numCache>
                <c:formatCode>0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สรุป!$P$28</c:f>
              <c:strCache>
                <c:ptCount val="1"/>
                <c:pt idx="0">
                  <c:v>ร้อยละการบรรลุ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สรุป!$A$29:$A$35</c:f>
              <c:strCache>
                <c:ptCount val="6"/>
                <c:pt idx="0">
                  <c:v>ทรัพย์สิน</c:v>
                </c:pt>
                <c:pt idx="1">
                  <c:v>โรงเรียนสาธิต</c:v>
                </c:pt>
                <c:pt idx="2">
                  <c:v>ศูนย์ จ. นครปฐม</c:v>
                </c:pt>
                <c:pt idx="3">
                  <c:v>ศูนย์ จ. สุมทรฯ</c:v>
                </c:pt>
                <c:pt idx="4">
                  <c:v>ศูนย์ จ.ระนอง</c:v>
                </c:pt>
                <c:pt idx="5">
                  <c:v>ศูนย์ ผู้สูงอายุ</c:v>
                </c:pt>
              </c:strCache>
            </c:strRef>
          </c:cat>
          <c:val>
            <c:numRef>
              <c:f>สรุป!$P$29:$P$35</c:f>
              <c:numCache>
                <c:formatCode>0.00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3"/>
          <c:order val="3"/>
          <c:tx>
            <c:strRef>
              <c:f>สรุป!$R$28</c:f>
              <c:strCache>
                <c:ptCount val="1"/>
                <c:pt idx="0">
                  <c:v>คะแนน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สรุป!$A$29:$A$35</c:f>
              <c:strCache>
                <c:ptCount val="6"/>
                <c:pt idx="0">
                  <c:v>ทรัพย์สิน</c:v>
                </c:pt>
                <c:pt idx="1">
                  <c:v>โรงเรียนสาธิต</c:v>
                </c:pt>
                <c:pt idx="2">
                  <c:v>ศูนย์ จ. นครปฐม</c:v>
                </c:pt>
                <c:pt idx="3">
                  <c:v>ศูนย์ จ. สุมทรฯ</c:v>
                </c:pt>
                <c:pt idx="4">
                  <c:v>ศูนย์ จ.ระนอง</c:v>
                </c:pt>
                <c:pt idx="5">
                  <c:v>ศูนย์ ผู้สูงอายุ</c:v>
                </c:pt>
              </c:strCache>
            </c:strRef>
          </c:cat>
          <c:val>
            <c:numRef>
              <c:f>สรุป!$R$29:$R$35</c:f>
              <c:numCache>
                <c:formatCode>0.00000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280296"/>
        <c:axId val="297280688"/>
      </c:barChart>
      <c:catAx>
        <c:axId val="29728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0688"/>
        <c:crosses val="autoZero"/>
        <c:auto val="1"/>
        <c:lblAlgn val="ctr"/>
        <c:lblOffset val="100"/>
        <c:noMultiLvlLbl val="0"/>
      </c:catAx>
      <c:valAx>
        <c:axId val="297280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9728029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CACDFCD-8120-4A0E-B5E2-3D89D7B63E2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4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CD1E280-0166-4DFD-8DE3-3D55479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FACE-C44A-4145-B392-BCA8C351F2A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109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FACE-C44A-4145-B392-BCA8C351F2A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999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FACE-C44A-4145-B392-BCA8C351F2A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89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FACE-C44A-4145-B392-BCA8C351F2AF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17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2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75B2A43-CFFD-42A6-9196-9C8DD21D3BD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BCC7746-0020-4BAB-A8F7-D9BFFB6F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3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อบรมการใช้ระบบสารสนเทศเพื่อการติดตามและ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ประเมินผลการปฏิบัติราชการ ประจำปีงบประมาณ พ.ศ. 2564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15 ตุลาคม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 เวลา 13.00 – 16.00 น. ณ ห้องปฏิบัติการ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 ห้อง 3122 สำนักวิทยบริการและเทคโนโลยีสารสนเทศ อาคาร 31 ชั้น 2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41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1.3.3 จำนวนผลงานวิจัยของนักศึกษาที่ผ่านการคัดเลือกเป็นตัวแทนของหน่วยงานไปนำเสนอในระดับชาติหรือ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≥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70 ผลงาน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การพิจารณานับผลการดำเนินงาน :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เป็นบทความวิจัยต้องผ่านการพิจารณา/คัดเลือกจากคณะกรรมการพัฒนานักศึกษาสู่การวิจัยของหน่วยงาน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เวทีการนำเสนอ หน่วยงานที่จัดงานนำเสนอบทความวิจัยระดับชาติหรือนานาชาติ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ไม่ใช่หน่วยงานภายในมหาวิทยาลัยราชภัฏสวนสุนันทา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ต้องมีบทความวิจัยของนักศึกษาที่ผ่านการคัดเลือก ได้รับการตีพิมพ์ในวารสารระดับชาติหรือนานาชาติ ไม่น้อยกว่า 2 บทความ โดยไม่ซ้ำกับบทความที่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1330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เกณฑ์การให้คะแนน : </a:t>
            </a:r>
          </a:p>
          <a:p>
            <a:pPr marL="0" indent="0">
              <a:buNone/>
            </a:pPr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ระดับมหาวิทยาลัย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ปรับเกณฑ์การให้คะแนน +/- 5 ผลงาน ต่อ 1 คะแนน โดยกำหนดเกณฑ์การให้คะแนน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230391" y="4254137"/>
            <a:ext cx="4754880" cy="87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ระดับหน่วยงาน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ช่วงปรับเกณฑ์การให้คะแนน +/- 1 ผลงาน ต่อ 1 คะแนน โดยกำหนดเกณฑ์การให้คะแนน ดังนี้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36659"/>
              </p:ext>
            </p:extLst>
          </p:nvPr>
        </p:nvGraphicFramePr>
        <p:xfrm>
          <a:off x="6311897" y="3140034"/>
          <a:ext cx="5440832" cy="84124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39548"/>
                <a:gridCol w="1075867"/>
                <a:gridCol w="1075867"/>
                <a:gridCol w="1075867"/>
                <a:gridCol w="127368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≤50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96240"/>
              </p:ext>
            </p:extLst>
          </p:nvPr>
        </p:nvGraphicFramePr>
        <p:xfrm>
          <a:off x="6311897" y="5198146"/>
          <a:ext cx="5306364" cy="84124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50900"/>
                <a:gridCol w="1088866"/>
                <a:gridCol w="1088866"/>
                <a:gridCol w="1088866"/>
                <a:gridCol w="108886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≤1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59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การใช้งาน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90367" cy="1508760"/>
          </a:xfrm>
        </p:spPr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ของระบบสารสนเทศเพื่อการติดตามและประเมินผลการปฏิบัติราชการ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เพื่อรายงานผลการปฏิบัติราชการทั้งของมหาวิทยาลัยราชภัฏสวนสุนันทาและหน่วยงาน</a:t>
            </a: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เพื่อเฝ้าระวัง กำกับ ติดตามผลการ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ปฏิบัติราชการทั้งของมหาวิทยาลัยราชภัฏสวนสุนันทาและหน่วยงาน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6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http://www. ssruplan.ssru.ac.th </a:t>
            </a:r>
          </a:p>
        </p:txBody>
      </p:sp>
      <p:pic>
        <p:nvPicPr>
          <p:cNvPr id="7" name="รูปภาพ 64"/>
          <p:cNvPicPr>
            <a:picLocks noGrp="1"/>
          </p:cNvPicPr>
          <p:nvPr>
            <p:ph idx="1"/>
          </p:nvPr>
        </p:nvPicPr>
        <p:blipFill rotWithShape="1">
          <a:blip r:embed="rId2"/>
          <a:srcRect t="10208" r="866" b="12994"/>
          <a:stretch/>
        </p:blipFill>
        <p:spPr bwMode="auto">
          <a:xfrm>
            <a:off x="2701203" y="2011363"/>
            <a:ext cx="6788007" cy="42068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52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794" b="15080"/>
          <a:stretch/>
        </p:blipFill>
        <p:spPr>
          <a:xfrm>
            <a:off x="0" y="740228"/>
            <a:ext cx="12192000" cy="5083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943" y="1240971"/>
            <a:ext cx="2220686" cy="2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9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270"/>
          <a:stretch/>
        </p:blipFill>
        <p:spPr>
          <a:xfrm>
            <a:off x="0" y="740229"/>
            <a:ext cx="12191713" cy="5344886"/>
          </a:xfrm>
        </p:spPr>
      </p:pic>
    </p:spTree>
    <p:extLst>
      <p:ext uri="{BB962C8B-B14F-4D97-AF65-F5344CB8AC3E}">
        <p14:creationId xmlns:p14="http://schemas.microsoft.com/office/powerpoint/2010/main" val="136746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7302"/>
          <a:stretch/>
        </p:blipFill>
        <p:spPr>
          <a:xfrm>
            <a:off x="0" y="783770"/>
            <a:ext cx="12192000" cy="55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714"/>
          <a:stretch/>
        </p:blipFill>
        <p:spPr>
          <a:xfrm>
            <a:off x="-1" y="217715"/>
            <a:ext cx="12191999" cy="6466115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2852057" y="1262744"/>
            <a:ext cx="4397829" cy="751114"/>
          </a:xfrm>
          <a:prstGeom prst="downArrowCallou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กำหนดรอบเดือนแจ้งเตือน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ต้องติ๊กทุกช่อง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8458200" y="2699658"/>
            <a:ext cx="3418115" cy="5116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091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ตรวจสอบน้ำหนัก และค่าเป้าหมาย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6487884" y="3390900"/>
            <a:ext cx="5224504" cy="5116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508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ตรวจสอบไฟล์คำอธิบาย หากไม่ถูกต้อง ให้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upload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ใหม่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5867398" y="3984171"/>
            <a:ext cx="4778829" cy="5116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73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ตรวจสอบไฟล์สูตร หากไม่ขึ้นรูป ให้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upload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ใหม่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7885" y="587830"/>
            <a:ext cx="5475518" cy="54428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กรณีตัวชี้วัดที่หน่วยงานได้รับค่าเป้าหมาย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กับมหาวิทยลัย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218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38"/>
          <a:stretch/>
        </p:blipFill>
        <p:spPr>
          <a:xfrm>
            <a:off x="0" y="195942"/>
            <a:ext cx="12192000" cy="6498771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8403774" y="1317171"/>
            <a:ext cx="3418115" cy="9035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091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ตรวจสอบเกณฑ์การให้คะแนนและคำอธิบายเกณฑ์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8501746" y="4800600"/>
            <a:ext cx="3425795" cy="9035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091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ใส่ชื่อหรือตำแหน่งผู้กำกับดูแล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ผู้รายงานข้อมูล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717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ตัวชี้วัดที่เป็นจำนวนที่ต้องมีการปรับค่าเป้าหมายและเกณฑ์การให้คะแนน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1.3.3 จำนวนผลงานวิจัยของนักศึกษาที่ผ่านการคัดเลือกเป็นตัวแทนของหน่วยงานไปนำเสนอในระดับชาติหรือ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1.4.1 จำนวนสาขาวิชาเอตทัคคะที่มีคะแนนประเมินตั้งแต่ 80 คะแนนขึ้นไป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1.4.3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จำนวนหลักสูตร 2 ภาษาหรือหลักสูตรนานาชาติ</a:t>
            </a:r>
          </a:p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1.4.4 จำนวนหลักสูตรระยะสั้น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Non-Degree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2.2.1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จำนวนงานวิจัย งานนวัตกรรม งานสร้างสรรค์หรืองานวิชาการที่นำไปใช้ประโยชน์ในการพัฒนาผลิตภัณฑ์หรือสร้างรายได้ลดรายจ่าย หรือพัฒนาประชาชนและชุมชนให้เข้มแข็งและ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2.3.1 จำนวนผลงานวิจัย งานนวัตกรรมหรืองานสร้างสรรค์ที่ยื่นจดอนุสิทธิบัตร หรือสิทธิบัตร</a:t>
            </a:r>
          </a:p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2.4.1 จำนวนผู้เข้าเยี่ยมชมแหล่งเรียนรู้</a:t>
            </a:r>
          </a:p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2.5.2 จำนวนผลงานวิจัย นวัตกรรมหรืองานสิทธิบัตรที่นำไปใช้ประโยชน์เชิงพาณิชย์</a:t>
            </a:r>
          </a:p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2.6.1 จำนวนวารสารวิชาการที่ได้รับการยอมรับในระดับชาติ</a:t>
            </a:r>
          </a:p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3.4.1 จำนวนนักศึกษาชาวต่างชาติ/นักศึกษา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120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ประเด็นนำเสนอ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th-TH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แจ้งผลการประเมินผลการปฏิบัติ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ราชการ ประจำปีงบประมาณ พ.ศ. 2564</a:t>
            </a:r>
            <a:endParaRPr lang="en-US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แจ้งการแก้ไขข้อมูลตัวชี้วัดที่มีการปรับเปลี่ยน</a:t>
            </a:r>
          </a:p>
          <a:p>
            <a:pPr marL="0" indent="0">
              <a:buNone/>
            </a:pPr>
            <a:r>
              <a:rPr lang="en-US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3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 การใช้งานระบบ</a:t>
            </a:r>
          </a:p>
          <a:p>
            <a:pPr marL="0" indent="0">
              <a:buNone/>
            </a:pPr>
            <a:r>
              <a:rPr lang="en-US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4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 ปฏิทินการรายงานผลการปฏิบัติราชการ ประจำปีงบประมาณ พ.ศ. 2564</a:t>
            </a:r>
          </a:p>
          <a:p>
            <a:pPr marL="0" indent="0">
              <a:buNone/>
            </a:pPr>
            <a:r>
              <a:rPr lang="en-US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QR-code SAR Card, 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คู่มือ, แบบเก็บข้อมูล, แบบฟอร์มรายงาน</a:t>
            </a:r>
            <a:endParaRPr lang="en-US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6553201" y="1262743"/>
            <a:ext cx="3854823" cy="5116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091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แก้ไขค่าเป้าหมายตามที่หน่วยงานได้รับ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8414659" y="3429000"/>
            <a:ext cx="3418115" cy="9035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091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แก้ไขเกณฑ์การให้คะแนนและคำอธิบายเกณฑ์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2919" y="359229"/>
            <a:ext cx="6100484" cy="54428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กรณีตัวชี้วัดที่หน่วยงานได้รับค่าเป้าหมาย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ตามศักยภาพของหน่วยงาน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48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ตัวชี้วัดของหน่วยงานเจ้าภาพ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5</a:t>
            </a:r>
          </a:p>
          <a:p>
            <a:pPr marL="0" indent="0">
              <a:buNone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1.00</a:t>
            </a:r>
          </a:p>
          <a:p>
            <a:pPr marL="0" indent="0">
              <a:buNone/>
            </a:pPr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มีแนวทางการดำเนินงานตามตัวชี้วัดที่ได้รับมอบหมายที่ผ่านความเห็นชอบจากผู้กำกับดูแลตัวชี้วัด และสื่อสารแนวทางการดำเนินงานตามตัวชี้วัดที่ได้รับมอบหมายให้กับหน่วยงานที่เกี่ยวข้อง ทราบเพื่อนำไปสู่การปฏิบัติ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มีกำกับติดตามการดำเนินงานและสอบทานความถูกต้องหน่วยงานที่เกี่ยวข้องทุกเดือนของข้อมูลกับ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มีการดำเนินงานตามแนวทางตามตัวชี้วัดที่ได้รับมอบหมาย น้อยกว่าร้อยละ 80.00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มีการดำเนินงานตามแนวทางตามตัวชี้วัดที่ได้รับมอบหมาย ตั้งแต่ ร้อยละ 80.00-99.99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มีการดำเนินงานตามแนวทางตามตัวชี้วัดที่ได้รับมอบหมาย ร้อยละ 100.00</a:t>
            </a: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15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" t="11746" r="-89" b="5396"/>
          <a:stretch/>
        </p:blipFill>
        <p:spPr>
          <a:xfrm>
            <a:off x="0" y="555172"/>
            <a:ext cx="12192000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1905"/>
          <a:stretch/>
        </p:blipFill>
        <p:spPr>
          <a:xfrm>
            <a:off x="0" y="838200"/>
            <a:ext cx="12192000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794" b="12857"/>
          <a:stretch/>
        </p:blipFill>
        <p:spPr>
          <a:xfrm>
            <a:off x="0" y="740228"/>
            <a:ext cx="12192000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7937"/>
          <a:stretch/>
        </p:blipFill>
        <p:spPr>
          <a:xfrm>
            <a:off x="0" y="0"/>
            <a:ext cx="12192000" cy="3570514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2405743" y="1959429"/>
            <a:ext cx="5124610" cy="146957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0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ชื่อไฟล์ที่นำขึ้น ต้องเป็นชื่อภาษาอังกฤษหรือตัวเลขเท่านั้น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7750628" y="892629"/>
            <a:ext cx="3800396" cy="146957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ชื่อเอกสารให้พิมพ์ดังนี้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รหัสตัวชี้วัด-ลำดับเอกสาร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5238" b="27302"/>
          <a:stretch/>
        </p:blipFill>
        <p:spPr>
          <a:xfrm>
            <a:off x="0" y="3570514"/>
            <a:ext cx="12192000" cy="3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70" b="14444"/>
          <a:stretch/>
        </p:blipFill>
        <p:spPr>
          <a:xfrm>
            <a:off x="0" y="772886"/>
            <a:ext cx="12192000" cy="5094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5437" y="2967335"/>
            <a:ext cx="81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ตัวอย่างการตั้งชื่อหลักฐานที่</a:t>
            </a:r>
            <a:r>
              <a:rPr lang="th-TH" sz="5400" b="1" u="sng" dirty="0" smtClean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ตรวจสอบยาก</a:t>
            </a:r>
            <a:endParaRPr lang="en-US" sz="5400" b="1" u="sng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08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70" b="11429"/>
          <a:stretch/>
        </p:blipFill>
        <p:spPr>
          <a:xfrm>
            <a:off x="0" y="1186543"/>
            <a:ext cx="12192000" cy="5301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9771" y="5682343"/>
            <a:ext cx="5867400" cy="478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การเข้าไปตรวจสอบของหน่วยงานเจ้าภาพ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222" b="6826"/>
          <a:stretch/>
        </p:blipFill>
        <p:spPr>
          <a:xfrm>
            <a:off x="0" y="838200"/>
            <a:ext cx="12192000" cy="5551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39943" y="1153886"/>
            <a:ext cx="1230086" cy="40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แจ้งผลการประเมินผลการปฏิบัติราชการ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22" b="8571"/>
          <a:stretch/>
        </p:blipFill>
        <p:spPr>
          <a:xfrm>
            <a:off x="0" y="838200"/>
            <a:ext cx="12192000" cy="5431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1382487"/>
            <a:ext cx="718458" cy="794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3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746" b="5873"/>
          <a:stretch/>
        </p:blipFill>
        <p:spPr>
          <a:xfrm>
            <a:off x="0" y="805542"/>
            <a:ext cx="12192000" cy="5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1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905" b="13492"/>
          <a:stretch/>
        </p:blipFill>
        <p:spPr>
          <a:xfrm>
            <a:off x="0" y="816429"/>
            <a:ext cx="12192000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97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ปฏิทินการรายงานผลการปฏิบัติราชการ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8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3785457"/>
              </p:ext>
            </p:extLst>
          </p:nvPr>
        </p:nvGraphicFramePr>
        <p:xfrm>
          <a:off x="776315" y="543111"/>
          <a:ext cx="10580914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3829"/>
                <a:gridCol w="1600200"/>
                <a:gridCol w="1556885"/>
              </a:tblGrid>
              <a:tr h="10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ระยะเวลาแล้วเสร็จ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</a:tr>
              <a:tr h="267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หน่วยงานรายงานความก้าวหน้าของการปฏิบัติราชการประจำเดือนผ่านระบบติดตามและประเมินผลการปฏิบัติราชการ พร้อมหลักฐานทุกสิ้นเดือน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63 – ก.ย.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หน่วยงานที่ทำคำรับรอง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 เดือน (ต.ค.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30 ต.ค. 63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2 เดือน (ต.ค. – พ.ย.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 30 พ.ย. 63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 (ต.ค. – ธ.ค.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18 ธ.ค. 63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4 เดือน (ต.ค. 63 – ม.ค.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29 ม.ค. 64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5 เดือน (ต.ค. 63 – ก.พ.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26 ก.พ.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178383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 (ต.ค. 63 – มี.ค. 64) และจัดทำรายงานผลการปฏิบัติราชการฯ รอบ 6 เดือน (ต.ค. 63 – มี.ค.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 18 มี.ค. 64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7 เดือน (ต.ค. 63 – เม.ย.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30 เม.ย.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8 เดือน (ต.ค. 63 – พ.ค.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 31 พ.ค.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 (ต.ค. 63 – มิ.ย.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18 มิ.ย.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10 เดือน (ต.ค. 63 – ก.ค.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30 ก.ค.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11 เดือน (ต.ค. 63 – ส.ค.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31 ส.ค.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267575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 (ต.ค. 63 – ก.ย. 64) และจัดทำรายงานผลการปฏิบัติราชการฯ รอบ 12 เดือน (ต.ค. 63 – ก.ย.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พฤ. 30 ก.ย.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49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566276"/>
              </p:ext>
            </p:extLst>
          </p:nvPr>
        </p:nvGraphicFramePr>
        <p:xfrm>
          <a:off x="865322" y="542471"/>
          <a:ext cx="10580914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4829"/>
                <a:gridCol w="1611086"/>
                <a:gridCol w="1164999"/>
              </a:tblGrid>
              <a:tr h="10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ระยะเวลาแล้วเสร็จ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</a:tr>
              <a:tr h="267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 หน่วยงานเจ้าภาพพิจารณายืนยันผลการปฏิบัติราชการ ระดับหน่วยงาน และส่งผลให้กองนโยบายและแผนผ่านระบบ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office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ทุกวันที่ 3 ของเดือนถัดไป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63 – ก.ย.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หน่วยงานเจ้าภาพ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1 เดือน (ต.ค.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4 พ.ย. 63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2 เดือน (ต.ค. – พ.ย.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พฤ. 3 ธ.ค. 63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3 เดือน (ต.ค. – ธ.ค.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23 ธ.ค. 63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4 เดือน (ต.ค. 63 – ม.ค.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3 ก.พ.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5 เดือน (ต.ค. 63 – ก.พ.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3 มี.ค.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6 เดือน (ต.ค. 63 – มี.ค. 64)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23 มี.ค.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7 เดือน (ต.ค. 63 – เม.ย.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5 พ.ค.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8 เดือน (ต.ค. 63 – พ.ค.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พฤ. 3 มิ.ย.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9 เดือน (ต.ค. 63 – มิ.ย.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23 มิ.ย.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10 เดือน (ต.ค. 63 – ก.ค.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 4 ส.ค.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11 เดือน (ต.ค. 63 – ส.ค.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3 ก.ย.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ยืนยันรอบ 12 เดือน (ต.ค. 63 – ก.ย. 64)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5 ต.ค.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23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757153"/>
              </p:ext>
            </p:extLst>
          </p:nvPr>
        </p:nvGraphicFramePr>
        <p:xfrm>
          <a:off x="881330" y="808852"/>
          <a:ext cx="10580914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1829"/>
                <a:gridCol w="2035629"/>
                <a:gridCol w="1883456"/>
              </a:tblGrid>
              <a:tr h="10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ระยะเวลาแล้วเสร็จ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 anchor="ctr"/>
                </a:tc>
              </a:tr>
              <a:tr h="178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 พิจารณารายงานความก้าวหน้าการปฏิบัติราชการ และให้ข้อเสนอแนะในการปรับปรุงผลการปฏิบัติ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คณะกรรมการบริหารมหาวิทยาลัย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 (ต.ค. – ธ.ค. 63)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 (ต.ค. 63 – มี.ค.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 (ต.ค. 63 – มิ.ย.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 (ต.ค. 63 – ก.ย.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267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 รายงานรายงานความก้าวหน้าการปฏิบัติราชการ ต่อคณะกรรมการ ติดตาม ตรวจสอบและประเมินผลมหาวิทยาลัย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 (ต.ค. 63 – มี.ค.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 (ต.ค. 63 – มิ.ย.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 indent="2139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 (ต.ค. 63 – ก.ย. 64)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  <a:tr h="89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 นำข้อเสนอแนะไปปรับปรุง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 – ก.ย. 64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9084" marR="29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26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QR-code SAR Card,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คู่มือ, แบบเก็บข้อมูล, แบบฟอร์ม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8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DB3665E5-42A7-4AD8-BEE5-B6275EF11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50" y="846283"/>
            <a:ext cx="1952625" cy="1952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กล่องข้อความ 4">
            <a:extLst>
              <a:ext uri="{FF2B5EF4-FFF2-40B4-BE49-F238E27FC236}">
                <a16:creationId xmlns="" xmlns:a16="http://schemas.microsoft.com/office/drawing/2014/main" id="{32AFD72B-C56F-43E7-B6A9-CB4E433BA8B6}"/>
              </a:ext>
            </a:extLst>
          </p:cNvPr>
          <p:cNvSpPr txBox="1"/>
          <p:nvPr/>
        </p:nvSpPr>
        <p:spPr>
          <a:xfrm>
            <a:off x="9070750" y="3124131"/>
            <a:ext cx="2332652" cy="1015663"/>
          </a:xfrm>
          <a:prstGeom prst="wedgeRectCallout">
            <a:avLst>
              <a:gd name="adj1" fmla="val -19877"/>
              <a:gd name="adj2" fmla="val -73463"/>
            </a:avLst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คู่มือประเมินผลการปฏิบัติราชการ ประจำปีงบประมาณ พ.ศ. 2564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="" xmlns:a16="http://schemas.microsoft.com/office/drawing/2014/main" id="{18A1D92B-EDC6-41CA-BBD7-B2ADF583F7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30" y="3522306"/>
            <a:ext cx="1952625" cy="1952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กล่องข้อความ 10">
            <a:extLst>
              <a:ext uri="{FF2B5EF4-FFF2-40B4-BE49-F238E27FC236}">
                <a16:creationId xmlns="" xmlns:a16="http://schemas.microsoft.com/office/drawing/2014/main" id="{B881F432-D60A-4ABE-9B2D-DA4C140377BF}"/>
              </a:ext>
            </a:extLst>
          </p:cNvPr>
          <p:cNvSpPr txBox="1"/>
          <p:nvPr/>
        </p:nvSpPr>
        <p:spPr>
          <a:xfrm>
            <a:off x="3038317" y="5800154"/>
            <a:ext cx="2705878" cy="1015663"/>
          </a:xfrm>
          <a:prstGeom prst="wedgeRectCallout">
            <a:avLst>
              <a:gd name="adj1" fmla="val -19877"/>
              <a:gd name="adj2" fmla="val -73463"/>
            </a:avLst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แบบฟอร์มจัดเก็บข้อมูลผลการปฏิบัติราชการ ประจำปีงบประมาณ พ.ศ. 2564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4DD9A6E1-438C-4FEF-961F-503708A172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47" y="3522306"/>
            <a:ext cx="1952625" cy="1952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กล่องข้อความ 14">
            <a:extLst>
              <a:ext uri="{FF2B5EF4-FFF2-40B4-BE49-F238E27FC236}">
                <a16:creationId xmlns="" xmlns:a16="http://schemas.microsoft.com/office/drawing/2014/main" id="{A9F6CAD7-02F3-4573-89F4-BAF7F3B6625F}"/>
              </a:ext>
            </a:extLst>
          </p:cNvPr>
          <p:cNvSpPr txBox="1"/>
          <p:nvPr/>
        </p:nvSpPr>
        <p:spPr>
          <a:xfrm>
            <a:off x="6096000" y="5800154"/>
            <a:ext cx="3605028" cy="1015663"/>
          </a:xfrm>
          <a:prstGeom prst="wedgeRectCallout">
            <a:avLst>
              <a:gd name="adj1" fmla="val -19877"/>
              <a:gd name="adj2" fmla="val -73463"/>
            </a:avLst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แบบฟอร์มรายงานผลการปฏิบัติราชการตามคำรับรองการปฏิบัติราชการ ประจำปีงบประมาณ พ.ศ. 2564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20">
            <a:extLst>
              <a:ext uri="{FF2B5EF4-FFF2-40B4-BE49-F238E27FC236}">
                <a16:creationId xmlns="" xmlns:a16="http://schemas.microsoft.com/office/drawing/2014/main" id="{93FB9E43-CDB9-4477-93E5-6F13184FA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" y="893908"/>
            <a:ext cx="1905000" cy="1905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กล่องข้อความ 26">
            <a:extLst>
              <a:ext uri="{FF2B5EF4-FFF2-40B4-BE49-F238E27FC236}">
                <a16:creationId xmlns="" xmlns:a16="http://schemas.microsoft.com/office/drawing/2014/main" id="{4E906A9E-8799-4523-9FE2-13CCD92AD941}"/>
              </a:ext>
            </a:extLst>
          </p:cNvPr>
          <p:cNvSpPr txBox="1"/>
          <p:nvPr/>
        </p:nvSpPr>
        <p:spPr>
          <a:xfrm>
            <a:off x="936013" y="3124131"/>
            <a:ext cx="2332652" cy="1015663"/>
          </a:xfrm>
          <a:prstGeom prst="wedgeRectCallout">
            <a:avLst>
              <a:gd name="adj1" fmla="val -19877"/>
              <a:gd name="adj2" fmla="val -73463"/>
            </a:avLst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คำรับรองฯ</a:t>
            </a:r>
            <a:b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2564</a:t>
            </a:r>
          </a:p>
        </p:txBody>
      </p:sp>
    </p:spTree>
    <p:extLst>
      <p:ext uri="{BB962C8B-B14F-4D97-AF65-F5344CB8AC3E}">
        <p14:creationId xmlns:p14="http://schemas.microsoft.com/office/powerpoint/2010/main" val="1856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3678" y="-6168"/>
            <a:ext cx="10081591" cy="1107592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94BA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5400" b="1" dirty="0">
                <a:solidFill>
                  <a:srgbClr val="094BA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ปฏิบัติราชการฯ ระดับมหาวิทยาลัย</a:t>
            </a:r>
          </a:p>
        </p:txBody>
      </p:sp>
      <p:graphicFrame>
        <p:nvGraphicFramePr>
          <p:cNvPr id="8" name="แผนภูมิ 7"/>
          <p:cNvGraphicFramePr/>
          <p:nvPr>
            <p:extLst/>
          </p:nvPr>
        </p:nvGraphicFramePr>
        <p:xfrm>
          <a:off x="-1040534" y="1308494"/>
          <a:ext cx="6190601" cy="46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193625"/>
              </p:ext>
            </p:extLst>
          </p:nvPr>
        </p:nvGraphicFramePr>
        <p:xfrm>
          <a:off x="3845859" y="1894113"/>
          <a:ext cx="7597588" cy="466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30629" y="5657671"/>
            <a:ext cx="37152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1.4.2 ร้อยละของหลักสูตรทั้งหมดที่ผ่านตามเกณฑ์ประกันคุณภาพหลักสูตรของ </a:t>
            </a: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สกอ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โดยได้คะแนนไม่ต่ำกว่าระดับ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3.01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(เป้าหมาย :  ≥95.00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 94.59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85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308" y="406463"/>
            <a:ext cx="10081591" cy="110759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ปฏิบัติราชการฯ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หน่วยงานจัดการศึกษา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81094" y="133200"/>
            <a:ext cx="61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8800" b="1" cap="none" spc="0" dirty="0">
                <a:ln/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785360"/>
              </p:ext>
            </p:extLst>
          </p:nvPr>
        </p:nvGraphicFramePr>
        <p:xfrm>
          <a:off x="359228" y="1853013"/>
          <a:ext cx="11495314" cy="482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70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308" y="406463"/>
            <a:ext cx="10081591" cy="110759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ปฏิบัติราชการฯ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หน่วยงานสนับสนุน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81094" y="133200"/>
            <a:ext cx="61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8800" b="1" cap="none" spc="0" dirty="0">
                <a:ln/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188396"/>
              </p:ext>
            </p:extLst>
          </p:nvPr>
        </p:nvGraphicFramePr>
        <p:xfrm>
          <a:off x="476852" y="2288061"/>
          <a:ext cx="11296047" cy="409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0912" y="169479"/>
            <a:ext cx="10081591" cy="110759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ปฏิบัติราชการฯ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หน่วยงานที่มีลักษณะเฉพาะ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4072" y="-43542"/>
            <a:ext cx="61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8800" b="1" cap="none" spc="0" dirty="0">
                <a:ln/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144963"/>
              </p:ext>
            </p:extLst>
          </p:nvPr>
        </p:nvGraphicFramePr>
        <p:xfrm>
          <a:off x="672003" y="2001721"/>
          <a:ext cx="10728967" cy="43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62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364859"/>
            <a:ext cx="9784080" cy="150876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สิ่งที่หน่วยงานต้องดำเนินการหลังจากได้รับผลการประเมิน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303281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ปรับปรุงข้อมูลผลการปฏิบัติราชการฯ ในระบบให้แล้วเสร็จภายใน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20 ตุลาคม 2563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จัดทำรายงานผลการปฏิบัติราชการฯ รอบ 12 เดือน และเผยแพร่ผ่านหน้าเว็บไซต์หน่วยงาน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จัดส่งไฟล์รายงานผลการปฏิบัติราชการฯ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ทั้งไฟล์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word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pdf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มายังกองนโยบายและแผนภายใน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10 พฤศจิกายน 2563</a:t>
            </a:r>
          </a:p>
        </p:txBody>
      </p:sp>
    </p:spTree>
    <p:extLst>
      <p:ext uri="{BB962C8B-B14F-4D97-AF65-F5344CB8AC3E}">
        <p14:creationId xmlns:p14="http://schemas.microsoft.com/office/powerpoint/2010/main" val="153686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แจ้งการแก้ไขข้อมูลตัวชี้วัดที่มีการ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159</TotalTime>
  <Words>1559</Words>
  <Application>Microsoft Office PowerPoint</Application>
  <PresentationFormat>Widescreen</PresentationFormat>
  <Paragraphs>222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Corbel</vt:lpstr>
      <vt:lpstr>Cordia New</vt:lpstr>
      <vt:lpstr>DilleniaUPC</vt:lpstr>
      <vt:lpstr>TH Niramit AS</vt:lpstr>
      <vt:lpstr>TH SarabunPSK</vt:lpstr>
      <vt:lpstr>Times New Roman</vt:lpstr>
      <vt:lpstr>Wingdings</vt:lpstr>
      <vt:lpstr>Banded</vt:lpstr>
      <vt:lpstr>อบรมการใช้ระบบสารสนเทศเพื่อการติดตามและประเมินผลการปฏิบัติราชการ ประจำปีงบประมาณ พ.ศ. 2564</vt:lpstr>
      <vt:lpstr>ประเด็นนำเสนอ</vt:lpstr>
      <vt:lpstr>1. แจ้งผลการประเมินผลการปฏิบัติราชการ  ประจำปีงบประมาณ พ.ศ. 2564</vt:lpstr>
      <vt:lpstr>ผลการปฏิบัติราชการฯ ระดับมหาวิทยาลัย</vt:lpstr>
      <vt:lpstr>ผลการปฏิบัติราชการฯ หน่วยงานจัดการศึกษา</vt:lpstr>
      <vt:lpstr>ผลการปฏิบัติราชการฯ หน่วยงานสนับสนุน</vt:lpstr>
      <vt:lpstr>ผลการปฏิบัติราชการฯ หน่วยงานที่มีลักษณะเฉพาะ</vt:lpstr>
      <vt:lpstr>สิ่งที่หน่วยงานต้องดำเนินการหลังจากได้รับผลการประเมิน</vt:lpstr>
      <vt:lpstr>2. แจ้งการแก้ไขข้อมูลตัวชี้วัดที่มีการปรับเปลี่ยน</vt:lpstr>
      <vt:lpstr> ตัวชี้วัด 1.3.3 จำนวนผลงานวิจัยของนักศึกษาที่ผ่านการคัดเลือกเป็นตัวแทนของหน่วยงานไปนำเสนอในระดับชาติหรือนานาชาติ</vt:lpstr>
      <vt:lpstr>3. การใช้งานระบบ</vt:lpstr>
      <vt:lpstr>วัตถุประสงค์ของระบบสารสนเทศเพื่อการติดตามและประเมินผลการปฏิบัติราชการ </vt:lpstr>
      <vt:lpstr>http://www. ssruplan.ssru.ac.th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ตัวชี้วัดที่เป็นจำนวนที่ต้องมีการปรับค่าเป้าหมายและเกณฑ์การให้คะแนน</vt:lpstr>
      <vt:lpstr>PowerPoint Presentation</vt:lpstr>
      <vt:lpstr>ตัวชี้วัดของหน่วยงานเจ้าภาพ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การเข้าไปตรวจสอบของหน่วยงานเจ้าภาพ</vt:lpstr>
      <vt:lpstr>PowerPoint Presentation</vt:lpstr>
      <vt:lpstr>PowerPoint Presentation</vt:lpstr>
      <vt:lpstr>PowerPoint Presentation</vt:lpstr>
      <vt:lpstr>PowerPoint Presentation</vt:lpstr>
      <vt:lpstr>4. ปฏิทินการรายงานผลการปฏิบัติราชการ  ประจำปีงบประมาณ พ.ศ. 2564</vt:lpstr>
      <vt:lpstr>PowerPoint Presentation</vt:lpstr>
      <vt:lpstr>PowerPoint Presentation</vt:lpstr>
      <vt:lpstr>PowerPoint Presentation</vt:lpstr>
      <vt:lpstr>5. QR-code SAR Card, คู่มือ, แบบเก็บข้อมูล, แบบฟอร์มรายงาน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POY_LOMA98</dc:creator>
  <cp:lastModifiedBy>SSRU5903</cp:lastModifiedBy>
  <cp:revision>19</cp:revision>
  <cp:lastPrinted>2020-10-15T05:34:23Z</cp:lastPrinted>
  <dcterms:created xsi:type="dcterms:W3CDTF">2020-10-15T02:58:17Z</dcterms:created>
  <dcterms:modified xsi:type="dcterms:W3CDTF">2020-10-15T06:02:47Z</dcterms:modified>
</cp:coreProperties>
</file>